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0" r:id="rId4"/>
    <p:sldId id="290" r:id="rId5"/>
    <p:sldId id="279" r:id="rId6"/>
    <p:sldId id="281" r:id="rId7"/>
    <p:sldId id="284" r:id="rId8"/>
    <p:sldId id="285" r:id="rId9"/>
    <p:sldId id="291" r:id="rId10"/>
    <p:sldId id="292" r:id="rId11"/>
    <p:sldId id="280" r:id="rId12"/>
    <p:sldId id="294" r:id="rId13"/>
    <p:sldId id="286" r:id="rId14"/>
    <p:sldId id="295" r:id="rId15"/>
    <p:sldId id="287" r:id="rId16"/>
    <p:sldId id="288" r:id="rId17"/>
    <p:sldId id="293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6118" autoAdjust="0"/>
  </p:normalViewPr>
  <p:slideViewPr>
    <p:cSldViewPr>
      <p:cViewPr varScale="1">
        <p:scale>
          <a:sx n="75" d="100"/>
          <a:sy n="75" d="100"/>
        </p:scale>
        <p:origin x="16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86A391C-189B-4040-B476-A6735BF13ED9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AFCC82-A7BB-460D-AD97-5611EA0E8F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4168" y="5589240"/>
            <a:ext cx="2587824" cy="842392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1600" dirty="0" smtClean="0"/>
              <a:t>Подготовила </a:t>
            </a:r>
          </a:p>
          <a:p>
            <a:pPr algn="r"/>
            <a:r>
              <a:rPr lang="ru-RU" sz="1600" dirty="0" smtClean="0"/>
              <a:t>педагог-психолог</a:t>
            </a:r>
          </a:p>
          <a:p>
            <a:pPr algn="r"/>
            <a:r>
              <a:rPr lang="ru-RU" sz="1600" dirty="0" smtClean="0"/>
              <a:t> Морозова </a:t>
            </a:r>
            <a:r>
              <a:rPr lang="ru-RU" sz="1600" dirty="0" smtClean="0"/>
              <a:t>В</a:t>
            </a:r>
            <a:r>
              <a:rPr lang="ru-RU" sz="1600" dirty="0" smtClean="0"/>
              <a:t>иктория  </a:t>
            </a:r>
            <a:r>
              <a:rPr lang="ru-RU" sz="1600" dirty="0" smtClean="0"/>
              <a:t>Васильевна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556792"/>
            <a:ext cx="7992888" cy="4176464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5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</a:t>
            </a:r>
            <a: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ИЕ САМОСОЗНАНИЯ </a:t>
            </a:r>
            <a: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ПОДРОСТКА. </a:t>
            </a:r>
            <a:b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500" b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СОЦИАЛИЗАЦИЯ ПОДРОСТКОВ</a:t>
            </a:r>
            <a:endParaRPr lang="ru-RU" sz="4500" b="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60648"/>
            <a:ext cx="8424935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/>
              <a:t>ДЕПАРТАМЕНТ ПО ДЕЛАМ КАЗАЧЕСТВА И КАДЕТСКИХ УЧЕБНЫХ ЗАВЕДЕНИЙ РОСТОВСКОЙ ОБЛАСТИ ГОСУДАРСТВЕННОЕ БЮДЖЕТНОЕ ПРОФЕССИОНАЛЬНОЕ ОБРАЗОВАТЕЛЬНОЕ  УЧРЕЖДЕНИЕ РОСТОВСКОЙ ОБЛАСТИ «БЕЛОКАЛИТВИНСКИЙ КАЗАЧИЙ КАДЕТСКИЙ ПРОФЕССИОНАЛЬНЫЙ ТЕХНИКУМ ИМЕНИ ГЕРОЯ СОВЕТСКОГО СОЮЗА БЫКОВА БОРИСА ИВАНОВИЧА»</a:t>
            </a:r>
            <a:endParaRPr lang="ru-RU" sz="1500" dirty="0"/>
          </a:p>
          <a:p>
            <a:pPr algn="ctr"/>
            <a:r>
              <a:rPr lang="ru-RU" b="1" dirty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23528" y="404813"/>
            <a:ext cx="8424936" cy="86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48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9552" y="1773238"/>
            <a:ext cx="8064896" cy="4464074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Понятие самосознания и социализации.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Функции социализации.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социализации.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Возрастные особенности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социализации подростков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Субкультура.</a:t>
            </a:r>
          </a:p>
          <a:p>
            <a:pPr algn="l"/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Самосознание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1484784"/>
            <a:ext cx="8280920" cy="4896544"/>
          </a:xfrm>
        </p:spPr>
        <p:txBody>
          <a:bodyPr>
            <a:noAutofit/>
          </a:bodyPr>
          <a:lstStyle/>
          <a:p>
            <a:pPr indent="4572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Самосознание - это сложная психологическая структура, которая включает в себя в качестве особых компонентов:</a:t>
            </a:r>
          </a:p>
          <a:p>
            <a:pPr marL="4572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сознание своей тождественности;</a:t>
            </a:r>
          </a:p>
          <a:p>
            <a:pPr marL="4572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сознание своего собственного “я“ как активного, деятельного начала;</a:t>
            </a:r>
          </a:p>
          <a:p>
            <a:pPr marL="4572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осознание своих психических свойств и качеств;</a:t>
            </a:r>
          </a:p>
          <a:p>
            <a:pPr marL="45720" indent="45720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определенную систему социально-нравственных самооценок. </a:t>
            </a:r>
          </a:p>
          <a:p>
            <a:pPr indent="457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Самосознание играет большую роль в подростковом возрасте, поэтому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необходимо формировать адекватное самосознание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подростков, тем самым ставить подростков на путь истины и формировать их понятия о ценности жизни и как ценить свою собственную жизнь и жизнь других людей.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548680"/>
            <a:ext cx="8064896" cy="5904656"/>
          </a:xfrm>
        </p:spPr>
        <p:txBody>
          <a:bodyPr>
            <a:normAutofit lnSpcReduction="10000"/>
          </a:bodyPr>
          <a:lstStyle/>
          <a:p>
            <a:pPr marL="228600" lvl="5" indent="182880" algn="just"/>
            <a:r>
              <a:rPr lang="ru-RU" sz="2400" dirty="0"/>
              <a:t>В течение всего подросткового возраста постепенно формируется новая субъективная реальность, преобразующая представления индивида о себе и другом. Становление </a:t>
            </a:r>
            <a:r>
              <a:rPr lang="ru-RU" sz="2400" dirty="0" err="1" smtClean="0"/>
              <a:t>психо</a:t>
            </a:r>
            <a:r>
              <a:rPr lang="ru-RU" sz="2400" dirty="0" smtClean="0"/>
              <a:t>-социальной </a:t>
            </a:r>
            <a:r>
              <a:rPr lang="ru-RU" sz="2400" dirty="0"/>
              <a:t>идентичности, лежащее в основе феномена подросткового самосознания, включает в себя три основные задачи развития: </a:t>
            </a:r>
            <a:endParaRPr lang="ru-RU" sz="2400" dirty="0" smtClean="0"/>
          </a:p>
          <a:p>
            <a:pPr marL="228600" lvl="5" indent="182880" algn="just"/>
            <a:r>
              <a:rPr lang="ru-RU" sz="2400" dirty="0" smtClean="0"/>
              <a:t>1) осознание </a:t>
            </a:r>
            <a:r>
              <a:rPr lang="ru-RU" sz="2400" dirty="0"/>
              <a:t>временной протяженности собственного «Я», включающей детское прошлое и определяющей проекцию себя в будущее; </a:t>
            </a:r>
            <a:endParaRPr lang="ru-RU" sz="2400" dirty="0" smtClean="0"/>
          </a:p>
          <a:p>
            <a:pPr marL="228600" lvl="5" indent="182880" algn="just"/>
            <a:r>
              <a:rPr lang="ru-RU" sz="2400" dirty="0" smtClean="0"/>
              <a:t>2) осознание </a:t>
            </a:r>
            <a:r>
              <a:rPr lang="ru-RU" sz="2400" dirty="0"/>
              <a:t>себя как отличного от родительских образов; </a:t>
            </a:r>
            <a:endParaRPr lang="ru-RU" sz="2400" dirty="0" smtClean="0"/>
          </a:p>
          <a:p>
            <a:pPr marL="228600" lvl="5" indent="182880" algn="just"/>
            <a:r>
              <a:rPr lang="ru-RU" sz="2400" dirty="0" smtClean="0"/>
              <a:t>3) осуществление </a:t>
            </a:r>
            <a:r>
              <a:rPr lang="ru-RU" sz="2400" dirty="0"/>
              <a:t>системы выборов, которые обеспечивают цельность личности (в основном речь идет о выборе профессии, половой поляризации и идеологических установках).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3380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08911" cy="4968552"/>
          </a:xfrm>
        </p:spPr>
        <p:txBody>
          <a:bodyPr/>
          <a:lstStyle/>
          <a:p>
            <a:pPr algn="just"/>
            <a:r>
              <a:rPr lang="ru-RU" sz="2600" dirty="0" smtClean="0">
                <a:latin typeface="+mn-lt"/>
                <a:cs typeface="Times New Roman" pitchFamily="18" charset="0"/>
              </a:rPr>
              <a:t> </a:t>
            </a:r>
            <a:r>
              <a:rPr lang="ru-RU" sz="2500" dirty="0" smtClean="0">
                <a:latin typeface="+mn-lt"/>
                <a:cs typeface="Times New Roman" pitchFamily="18" charset="0"/>
              </a:rPr>
              <a:t>Социализация </a:t>
            </a:r>
            <a:r>
              <a:rPr lang="ru-RU" sz="2500" b="0" dirty="0" smtClean="0">
                <a:latin typeface="+mn-lt"/>
                <a:cs typeface="Times New Roman" pitchFamily="18" charset="0"/>
              </a:rPr>
              <a:t>– это </a:t>
            </a:r>
            <a:r>
              <a:rPr lang="ru-RU" sz="2500" b="0" dirty="0" smtClean="0">
                <a:effectLst/>
                <a:latin typeface="+mn-lt"/>
              </a:rPr>
              <a:t>процесс </a:t>
            </a:r>
            <a:r>
              <a:rPr lang="ru-RU" sz="2500" b="0" dirty="0">
                <a:effectLst/>
                <a:latin typeface="+mn-lt"/>
              </a:rPr>
              <a:t>взаимодействия человека с окружающим </a:t>
            </a:r>
            <a:r>
              <a:rPr lang="ru-RU" sz="2500" b="0" dirty="0" smtClean="0">
                <a:effectLst/>
                <a:latin typeface="+mn-lt"/>
              </a:rPr>
              <a:t>миром.</a:t>
            </a:r>
            <a:r>
              <a:rPr lang="ru-RU" sz="2500" b="0" dirty="0">
                <a:effectLst/>
                <a:latin typeface="+mn-lt"/>
              </a:rPr>
              <a:t> </a:t>
            </a:r>
            <a:r>
              <a:rPr lang="ru-RU" sz="2500" b="0" dirty="0" smtClean="0">
                <a:effectLst/>
                <a:latin typeface="+mn-lt"/>
              </a:rPr>
              <a:t>Начинающийся </a:t>
            </a:r>
            <a:r>
              <a:rPr lang="ru-RU" sz="2500" b="0" dirty="0">
                <a:effectLst/>
                <a:latin typeface="+mn-lt"/>
              </a:rPr>
              <a:t>в младенчестве и заканчивающийся в глубокой старости процесс усвоения социальных ролей и культурных норм</a:t>
            </a:r>
            <a:r>
              <a:rPr lang="ru-RU" sz="2500" b="0" dirty="0" smtClean="0">
                <a:effectLst/>
                <a:latin typeface="+mn-lt"/>
              </a:rPr>
              <a:t>. </a:t>
            </a:r>
            <a:br>
              <a:rPr lang="ru-RU" sz="2500" b="0" dirty="0" smtClean="0">
                <a:effectLst/>
                <a:latin typeface="+mn-lt"/>
              </a:rPr>
            </a:br>
            <a:r>
              <a:rPr lang="ru-RU" sz="2500" b="0" dirty="0" smtClean="0">
                <a:effectLst/>
                <a:latin typeface="+mn-lt"/>
              </a:rPr>
              <a:t> Личность человека, </a:t>
            </a:r>
            <a:r>
              <a:rPr lang="ru-RU" sz="2500" b="0" dirty="0">
                <a:effectLst/>
                <a:latin typeface="+mn-lt"/>
              </a:rPr>
              <a:t>группа, общество представляют собой диалектическое единство. Личность также немыслима вне общества, вне группы, как общество и группы не существуют без личностей. </a:t>
            </a:r>
            <a:r>
              <a:rPr lang="ru-RU" sz="2500" b="0" dirty="0" smtClean="0">
                <a:effectLst/>
                <a:latin typeface="+mn-lt"/>
              </a:rPr>
              <a:t/>
            </a:r>
            <a:br>
              <a:rPr lang="ru-RU" sz="2500" b="0" dirty="0" smtClean="0">
                <a:effectLst/>
                <a:latin typeface="+mn-lt"/>
              </a:rPr>
            </a:br>
            <a:r>
              <a:rPr lang="ru-RU" sz="2500" b="0" dirty="0" smtClean="0">
                <a:effectLst/>
                <a:latin typeface="+mn-lt"/>
              </a:rPr>
              <a:t> В </a:t>
            </a:r>
            <a:r>
              <a:rPr lang="ru-RU" sz="2500" b="0" dirty="0">
                <a:effectLst/>
                <a:latin typeface="+mn-lt"/>
              </a:rPr>
              <a:t>основе единства этих трех слагаемых, в основе преломления и закрепления в личности требований общества, группы </a:t>
            </a:r>
            <a:r>
              <a:rPr lang="ru-RU" sz="2500" b="0" dirty="0" smtClean="0">
                <a:effectLst/>
                <a:latin typeface="+mn-lt"/>
              </a:rPr>
              <a:t>лежит процесс</a:t>
            </a:r>
            <a:r>
              <a:rPr lang="ru-RU" sz="2500" b="0" dirty="0">
                <a:effectLst/>
                <a:latin typeface="+mn-lt"/>
              </a:rPr>
              <a:t> социализации личности.</a:t>
            </a:r>
            <a:endParaRPr lang="ru-RU" sz="2500" b="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136904" cy="8640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Социализация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33707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92888" cy="5904656"/>
          </a:xfrm>
        </p:spPr>
        <p:txBody>
          <a:bodyPr>
            <a:noAutofit/>
          </a:bodyPr>
          <a:lstStyle/>
          <a:p>
            <a:pPr indent="182880" algn="just"/>
            <a:endParaRPr lang="ru-RU" sz="2400" i="1" dirty="0" smtClean="0"/>
          </a:p>
          <a:p>
            <a:pPr indent="182880" algn="just"/>
            <a:r>
              <a:rPr lang="ru-RU" sz="2400" i="1" dirty="0" smtClean="0"/>
              <a:t>Социальное </a:t>
            </a:r>
            <a:r>
              <a:rPr lang="ru-RU" sz="2400" i="1" dirty="0"/>
              <a:t>становление личности</a:t>
            </a:r>
            <a:r>
              <a:rPr lang="ru-RU" sz="2400" dirty="0"/>
              <a:t> - это процесс, в течение которого человек осознаёт себя в обществе как личность. </a:t>
            </a:r>
            <a:endParaRPr lang="ru-RU" sz="2400" dirty="0" smtClean="0"/>
          </a:p>
          <a:p>
            <a:pPr indent="182880" algn="just"/>
            <a:r>
              <a:rPr lang="ru-RU" sz="2400" dirty="0" smtClean="0"/>
              <a:t>Это </a:t>
            </a:r>
            <a:r>
              <a:rPr lang="ru-RU" sz="2400" dirty="0"/>
              <a:t>происходит в процессе воспитания, образования и самовоспитания, когда человек самостоятельно определяет для себя цели и достигает их, когда, осознав чувство собственного достоинства, он уверен в своём положении в обществе. </a:t>
            </a:r>
            <a:endParaRPr lang="ru-RU" sz="2400" dirty="0" smtClean="0"/>
          </a:p>
          <a:p>
            <a:pPr indent="182880" algn="just"/>
            <a:r>
              <a:rPr lang="ru-RU" sz="2400" dirty="0" smtClean="0"/>
              <a:t>Социализация </a:t>
            </a:r>
            <a:r>
              <a:rPr lang="ru-RU" sz="2400" dirty="0"/>
              <a:t>личности - это её язык и поведение в быту, способность к творчеству, восприятие культуры своего народа</a:t>
            </a:r>
            <a:r>
              <a:rPr lang="ru-RU" sz="2400" dirty="0" smtClean="0"/>
              <a:t>.</a:t>
            </a:r>
          </a:p>
          <a:p>
            <a:pPr indent="18288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Социализация - это непрерывный процесс, длящийся в течение всей жизни. 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3860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20879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latin typeface="+mn-lt"/>
              </a:rPr>
              <a:t>Функции социализации</a:t>
            </a:r>
            <a:endParaRPr lang="ru-RU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064896" cy="5112568"/>
          </a:xfrm>
        </p:spPr>
        <p:txBody>
          <a:bodyPr>
            <a:normAutofit/>
          </a:bodyPr>
          <a:lstStyle/>
          <a:p>
            <a:pPr marL="45720" indent="457200" algn="just">
              <a:buNone/>
            </a:pPr>
            <a:r>
              <a:rPr lang="ru-RU" dirty="0" smtClean="0"/>
              <a:t>  Социализация </a:t>
            </a:r>
            <a:r>
              <a:rPr lang="ru-RU" dirty="0"/>
              <a:t>играет важную роль как для личности, так и для общества. Основными функциями социализации являются следующие:</a:t>
            </a:r>
          </a:p>
          <a:p>
            <a:pPr indent="457200" algn="just"/>
            <a:r>
              <a:rPr lang="ru-RU" b="1" dirty="0"/>
              <a:t>Для личности</a:t>
            </a:r>
            <a:r>
              <a:rPr lang="ru-RU" dirty="0"/>
              <a:t>: всестороннее, протяженное во времени вхождение в объективный мир – отдельную часть социума, семью или другую общность. Социализация дает возможность понимать себя и интерпретировать поведение других людей, взаимодействовать с окружающими.</a:t>
            </a:r>
          </a:p>
          <a:p>
            <a:pPr indent="457200" algn="just"/>
            <a:r>
              <a:rPr lang="ru-RU" b="1" dirty="0"/>
              <a:t>Для общества</a:t>
            </a:r>
            <a:r>
              <a:rPr lang="ru-RU" dirty="0"/>
              <a:t>: социализация – один из факторов нормального воспроизводства общества. Несмотря на то, что люди постоянно рождаются и умирают, социализация дает возможность обществу воспроизводить само себя, является условием сохранения и развития социальной культуры.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03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52927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latin typeface="+mn-lt"/>
              </a:rPr>
              <a:t>Структура социализации </a:t>
            </a:r>
            <a:r>
              <a:rPr lang="ru-RU" sz="3600" dirty="0" smtClean="0">
                <a:latin typeface="+mn-lt"/>
              </a:rPr>
              <a:t/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личности</a:t>
            </a:r>
            <a:r>
              <a:rPr lang="ru-RU" sz="3600" dirty="0">
                <a:latin typeface="+mn-lt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7992888" cy="4536504"/>
          </a:xfrm>
        </p:spPr>
        <p:txBody>
          <a:bodyPr>
            <a:normAutofit lnSpcReduction="10000"/>
          </a:bodyPr>
          <a:lstStyle/>
          <a:p>
            <a:pPr marL="45720" indent="457200" algn="just">
              <a:buNone/>
            </a:pPr>
            <a:r>
              <a:rPr lang="ru-RU" dirty="0" smtClean="0"/>
              <a:t>Процесс</a:t>
            </a:r>
            <a:r>
              <a:rPr lang="ru-RU" dirty="0"/>
              <a:t> </a:t>
            </a:r>
            <a:r>
              <a:rPr lang="ru-RU" b="1" dirty="0"/>
              <a:t>социализации</a:t>
            </a:r>
            <a:r>
              <a:rPr lang="ru-RU" dirty="0"/>
              <a:t> делится на пассивное и активное взаимодействие индивида с окружающей его социальной средой. </a:t>
            </a:r>
            <a:endParaRPr lang="ru-RU" dirty="0" smtClean="0"/>
          </a:p>
          <a:p>
            <a:pPr indent="457200" algn="just"/>
            <a:r>
              <a:rPr lang="ru-RU" dirty="0" smtClean="0"/>
              <a:t>Пассивная </a:t>
            </a:r>
            <a:r>
              <a:rPr lang="ru-RU" dirty="0"/>
              <a:t>форма предполагает потребление накопленного опыта, и воспроизведение его в дальнейшем. Данная форма обеспечивает вхождение </a:t>
            </a:r>
            <a:r>
              <a:rPr lang="ru-RU" b="1" dirty="0"/>
              <a:t>личности</a:t>
            </a:r>
            <a:r>
              <a:rPr lang="ru-RU" dirty="0"/>
              <a:t> в сложившуюся систему социальных связей</a:t>
            </a:r>
            <a:r>
              <a:rPr lang="ru-RU" dirty="0" smtClean="0"/>
              <a:t>.</a:t>
            </a:r>
          </a:p>
          <a:p>
            <a:pPr indent="457200" algn="just"/>
            <a:r>
              <a:rPr lang="ru-RU" dirty="0" smtClean="0"/>
              <a:t>Активная форма предполагает творческую, креативную деятельность, направленную на разрушение существующих, либо создание новых социальных связей.</a:t>
            </a:r>
          </a:p>
          <a:p>
            <a:pPr marL="45720" indent="457200" algn="just">
              <a:buNone/>
            </a:pPr>
            <a:r>
              <a:rPr lang="ru-RU" dirty="0"/>
              <a:t> В</a:t>
            </a:r>
            <a:r>
              <a:rPr lang="ru-RU" dirty="0" smtClean="0"/>
              <a:t> настоящее время социализация имеет такие черты, как значимость высшего образования, стремление к самореализации.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3373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7686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26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99288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418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992887" cy="144016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latin typeface="+mn-lt"/>
              </a:rPr>
              <a:t>О</a:t>
            </a:r>
            <a:r>
              <a:rPr lang="ru-RU" sz="4000" dirty="0" smtClean="0">
                <a:latin typeface="+mn-lt"/>
              </a:rPr>
              <a:t>собенности социализации в подростковом возрасте</a:t>
            </a:r>
            <a:endParaRPr lang="ru-RU" sz="4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988840"/>
            <a:ext cx="8352928" cy="4248472"/>
          </a:xfrm>
        </p:spPr>
        <p:txBody>
          <a:bodyPr>
            <a:normAutofit/>
          </a:bodyPr>
          <a:lstStyle/>
          <a:p>
            <a:pPr algn="just"/>
            <a:r>
              <a:rPr lang="ru-RU" sz="2400" i="1" dirty="0" smtClean="0"/>
              <a:t>Подростковый возраст - </a:t>
            </a:r>
            <a:r>
              <a:rPr lang="ru-RU" sz="2400" dirty="0" smtClean="0"/>
              <a:t>это </a:t>
            </a:r>
            <a:r>
              <a:rPr lang="ru-RU" sz="2400" dirty="0"/>
              <a:t>период между детством и зрелостью. У подростка стремительно меняется физиология, проявляются неловкость в движениях, эмоциональная неуравновешенность, повышенная рефлексия. Они </a:t>
            </a:r>
            <a:r>
              <a:rPr lang="ru-RU" sz="2400" dirty="0" smtClean="0"/>
              <a:t>не </a:t>
            </a:r>
            <a:r>
              <a:rPr lang="ru-RU" sz="2400" dirty="0" err="1" smtClean="0"/>
              <a:t>удовлетворенны</a:t>
            </a:r>
            <a:r>
              <a:rPr lang="ru-RU" sz="2400" dirty="0" smtClean="0"/>
              <a:t> </a:t>
            </a:r>
            <a:r>
              <a:rPr lang="ru-RU" sz="2400" dirty="0"/>
              <a:t>собой, семьёй, собственной внешностью, недовольны школой, учебниками, учителями, оценками, взрослыми, не доверяют родителям, не признают их мнения. Даже в тех семьях, где ребёнок принимает мнение родителей, для него это период внутренних переживаний. Подросток открывает себя, познаёт себя в общении с окружающими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008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8352928" cy="550579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В современных условиях подросток оказывается перед сложным выбором. Он не видит идеала, кумира, утрачены идеалы старшего поколения, а преступность и насилие возводятся в идеал. Нравственность современного подростка формируется в период обострения двух поколений, несовместимости двух мировоззрений.</a:t>
            </a:r>
          </a:p>
          <a:p>
            <a:pPr algn="just"/>
            <a:r>
              <a:rPr lang="ru-RU" sz="2400" dirty="0"/>
              <a:t>Рассматривая возрастную периодизацию развития личности, необходимо учитывать неравномерность развития человека.</a:t>
            </a:r>
          </a:p>
          <a:p>
            <a:pPr algn="just"/>
            <a:r>
              <a:rPr lang="ru-RU" sz="2400" dirty="0"/>
              <a:t>Следует и учитывать и такое явление в развитии личности, как акселерация (ускорение). Это ускоренное физическое, психическое и социальное созревание.</a:t>
            </a:r>
          </a:p>
          <a:p>
            <a:pPr algn="just"/>
            <a:r>
              <a:rPr lang="ru-RU" sz="2400" dirty="0"/>
              <a:t>Воспитание играет определяющую роль в развитии личности, а развитие личности происходит по «социальной программе».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37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064896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Возрастные        особенности социализации подростков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484784"/>
            <a:ext cx="8280920" cy="4968552"/>
          </a:xfrm>
        </p:spPr>
        <p:txBody>
          <a:bodyPr>
            <a:noAutofit/>
          </a:bodyPr>
          <a:lstStyle/>
          <a:p>
            <a:pPr marL="45720" indent="457200" algn="just">
              <a:buNone/>
            </a:pPr>
            <a:r>
              <a:rPr lang="ru-RU" sz="2300" dirty="0" smtClean="0"/>
              <a:t>Эффективная </a:t>
            </a:r>
            <a:r>
              <a:rPr lang="ru-RU" sz="2300" dirty="0"/>
              <a:t>социализация предполагает определенный баланс между адаптацией в обществе и обособлением от него. Очень часто именно в подростковом возрасте труднее всего найти этот баланс. Этот возраст обычно называют переходным, так как в этот период происходит переход от детства к юности. </a:t>
            </a:r>
            <a:endParaRPr lang="ru-RU" sz="2300" dirty="0" smtClean="0"/>
          </a:p>
          <a:p>
            <a:pPr marL="45720" indent="457200" algn="just">
              <a:buNone/>
            </a:pPr>
            <a:r>
              <a:rPr lang="ru-RU" sz="2300" dirty="0" smtClean="0"/>
              <a:t>У обучающихся </a:t>
            </a:r>
            <a:r>
              <a:rPr lang="ru-RU" sz="2300" dirty="0"/>
              <a:t>этого возрастного периода переплетаются черты детства и черты, во многом присущие юности, но еще находящиеся в стадии становления и развития. Вот почему подростка иной раз характеризуют как </a:t>
            </a:r>
            <a:r>
              <a:rPr lang="ru-RU" sz="2300" dirty="0" err="1"/>
              <a:t>полуребёнка</a:t>
            </a:r>
            <a:r>
              <a:rPr lang="ru-RU" sz="2300" dirty="0"/>
              <a:t> и полувзрослого. Как полувзрослый, он ощущает быстрый рост физических сил и духовных потребностей; как </a:t>
            </a:r>
            <a:r>
              <a:rPr lang="ru-RU" sz="2300" dirty="0" err="1"/>
              <a:t>полуребёнок</a:t>
            </a:r>
            <a:r>
              <a:rPr lang="ru-RU" sz="2300" dirty="0"/>
              <a:t>, он еще ограничен своими возможностями и опытом, чтобы удовлетворить все возникающие запросы и потребности. </a:t>
            </a:r>
            <a:endParaRPr lang="ru-RU" sz="2300" dirty="0" smtClean="0"/>
          </a:p>
        </p:txBody>
      </p:sp>
    </p:spTree>
    <p:extLst>
      <p:ext uri="{BB962C8B-B14F-4D97-AF65-F5344CB8AC3E}">
        <p14:creationId xmlns:p14="http://schemas.microsoft.com/office/powerpoint/2010/main" val="519235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80920" cy="5433784"/>
          </a:xfrm>
        </p:spPr>
        <p:txBody>
          <a:bodyPr>
            <a:normAutofit/>
          </a:bodyPr>
          <a:lstStyle/>
          <a:p>
            <a:pPr marL="45720" indent="457200" algn="just">
              <a:buNone/>
            </a:pPr>
            <a:r>
              <a:rPr lang="ru-RU" sz="2400" dirty="0"/>
              <a:t>Этим объясняется сложность,  противоречивость характера, поведения и развития подростков, что дает основание считать этот возраст в определенной мере трудным для воспитания.  В разных возрастных периодах существуют типичные опасности, влияющие на дальнейшую социализацию личности. </a:t>
            </a:r>
          </a:p>
          <a:p>
            <a:pPr marL="45720" indent="457200" algn="just">
              <a:buNone/>
            </a:pPr>
            <a:r>
              <a:rPr lang="ru-RU" sz="2400" dirty="0"/>
              <a:t>Для подросткового возраста это пьянство, алкоголизм, аморальность родителей; нищета семьи; </a:t>
            </a:r>
            <a:r>
              <a:rPr lang="ru-RU" sz="2400" dirty="0" err="1"/>
              <a:t>гипо</a:t>
            </a:r>
            <a:r>
              <a:rPr lang="ru-RU" sz="2400" dirty="0"/>
              <a:t>- или </a:t>
            </a:r>
            <a:r>
              <a:rPr lang="ru-RU" sz="2400" dirty="0" err="1"/>
              <a:t>гиперопека</a:t>
            </a:r>
            <a:r>
              <a:rPr lang="ru-RU" sz="2400" dirty="0"/>
              <a:t>; компьютерные игры; ошибки педагогов и родителей; курение, токсикомания; изнасилование, растление; одиночество; физические травмы и дефекты; травля со стороны сверстников; вовлечение в антисоциальные и преступные группы; частые переезды семьи; развод родителей.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826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92887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Субкультура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8064896" cy="5184576"/>
          </a:xfrm>
        </p:spPr>
        <p:txBody>
          <a:bodyPr>
            <a:normAutofit/>
          </a:bodyPr>
          <a:lstStyle/>
          <a:p>
            <a:pPr marL="45720" indent="457200" algn="just">
              <a:buNone/>
            </a:pPr>
            <a:r>
              <a:rPr lang="ru-RU" dirty="0"/>
              <a:t>Субкультура - форма жизнедеятельности групп и общностей, являющихся носителями собственных специфических ценностей, норм, интересов, отношений, поведенческих традиций, артефактов (в виде элементов моды, дизайна среды). </a:t>
            </a:r>
            <a:endParaRPr lang="ru-RU" dirty="0" smtClean="0"/>
          </a:p>
          <a:p>
            <a:pPr marL="45720" indent="457200" algn="just">
              <a:buNone/>
            </a:pPr>
            <a:r>
              <a:rPr lang="ru-RU" dirty="0" smtClean="0"/>
              <a:t>Подростковая</a:t>
            </a:r>
            <a:r>
              <a:rPr lang="ru-RU" dirty="0"/>
              <a:t> </a:t>
            </a:r>
            <a:r>
              <a:rPr lang="ru-RU" b="1" dirty="0"/>
              <a:t>субкультура</a:t>
            </a:r>
            <a:r>
              <a:rPr lang="ru-RU" dirty="0"/>
              <a:t> - это своеобразная попытка построить сообщество сверстников-единомышленников и утвердить свой собственный образ жизни, отличающийся как от детского, так и взрослого. </a:t>
            </a:r>
            <a:endParaRPr lang="ru-RU" dirty="0" smtClean="0"/>
          </a:p>
          <a:p>
            <a:pPr marL="45720" indent="457200" algn="just">
              <a:buNone/>
            </a:pPr>
            <a:r>
              <a:rPr lang="ru-RU" dirty="0" smtClean="0"/>
              <a:t>Для</a:t>
            </a:r>
            <a:r>
              <a:rPr lang="ru-RU" dirty="0"/>
              <a:t> </a:t>
            </a:r>
            <a:r>
              <a:rPr lang="ru-RU" b="1" dirty="0"/>
              <a:t>подростков</a:t>
            </a:r>
            <a:r>
              <a:rPr lang="ru-RU" dirty="0"/>
              <a:t> (социальная группа от 12 до 16 лет) </a:t>
            </a:r>
            <a:r>
              <a:rPr lang="ru-RU" b="1" dirty="0"/>
              <a:t>субкультура</a:t>
            </a:r>
            <a:r>
              <a:rPr lang="ru-RU" dirty="0"/>
              <a:t> выполняет функции выбора и нахождения собственных норм поведения и общения в ситуациях освоения новых социально-культурных ролей.</a:t>
            </a:r>
          </a:p>
        </p:txBody>
      </p:sp>
    </p:spTree>
    <p:extLst>
      <p:ext uri="{BB962C8B-B14F-4D97-AF65-F5344CB8AC3E}">
        <p14:creationId xmlns:p14="http://schemas.microsoft.com/office/powerpoint/2010/main" val="3052954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476672"/>
            <a:ext cx="7920880" cy="5904656"/>
          </a:xfrm>
        </p:spPr>
        <p:txBody>
          <a:bodyPr>
            <a:normAutofit/>
          </a:bodyPr>
          <a:lstStyle/>
          <a:p>
            <a:pPr indent="182880" algn="just"/>
            <a:endParaRPr lang="ru-RU" sz="2400" smtClean="0"/>
          </a:p>
          <a:p>
            <a:pPr indent="182880" algn="just"/>
            <a:r>
              <a:rPr lang="ru-RU" sz="2400" smtClean="0"/>
              <a:t>Таким </a:t>
            </a:r>
            <a:r>
              <a:rPr lang="ru-RU" sz="2400" dirty="0"/>
              <a:t>образом, подростковый период </a:t>
            </a:r>
            <a:r>
              <a:rPr lang="ru-RU" sz="2400" dirty="0" smtClean="0"/>
              <a:t>- это </a:t>
            </a:r>
            <a:r>
              <a:rPr lang="ru-RU" sz="2400" dirty="0"/>
              <a:t>самый трудный и сложный из всех детских возрастов, представляющий собой период становления личности. Вместе с тем это самый ответственный период, поскольку здесь складываются основы нравственности, формируются социальные установки, отношения к себе, к людям, к обществу. Кроме того, в данном возрасте стабилизируются черты характера и основные формы межличностного поведения. Главные мотивационные линии этого возрастного периода, связанные с активным стремлением к личностному самосовершенствованию, </a:t>
            </a:r>
            <a:r>
              <a:rPr lang="ru-RU" sz="2400" dirty="0" smtClean="0"/>
              <a:t>- </a:t>
            </a:r>
            <a:r>
              <a:rPr lang="ru-RU" sz="2400" dirty="0"/>
              <a:t>это самопознание, самовыражение и самоутверждение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102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76672"/>
            <a:ext cx="8568952" cy="6048672"/>
          </a:xfrm>
        </p:spPr>
        <p:txBody>
          <a:bodyPr>
            <a:normAutofit lnSpcReduction="10000"/>
          </a:bodyPr>
          <a:lstStyle/>
          <a:p>
            <a:pPr indent="182880" algn="just"/>
            <a:r>
              <a:rPr lang="ru-RU" sz="2800" dirty="0"/>
              <a:t>Значительную роль в процессе социализации личности подростка играют: общество, в котором живет и развивается подросток, семья, которая определяет ценностные ориентации ребенка и школа, которая развивает его способности. В современной культуре одной из форм стихийной социализации является СМИ.</a:t>
            </a:r>
          </a:p>
          <a:p>
            <a:pPr indent="182880" algn="just"/>
            <a:r>
              <a:rPr lang="ru-RU" sz="2800" dirty="0"/>
              <a:t>Формирование норм, образцов социального поведения, личностных идеалов происходит в сложно организованном </a:t>
            </a:r>
            <a:r>
              <a:rPr lang="ru-RU" sz="2800" dirty="0" err="1"/>
              <a:t>социо</a:t>
            </a:r>
            <a:r>
              <a:rPr lang="ru-RU" sz="2800" dirty="0"/>
              <a:t>-культурном пространстве, где наряду с такими институтами, как школа и семья, немаловажная, а порой и ведущая, роль принадлежит средствам массовой информации (СМИ).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616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2636912"/>
            <a:ext cx="7704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accent1"/>
                </a:solidFill>
                <a:cs typeface="Times New Roman" pitchFamily="18" charset="0"/>
              </a:rPr>
              <a:t>Спасибо за </a:t>
            </a:r>
            <a:r>
              <a:rPr lang="ru-RU" sz="4400" b="1" i="1" dirty="0" smtClean="0">
                <a:solidFill>
                  <a:schemeClr val="accent1"/>
                </a:solidFill>
                <a:cs typeface="MoolBoran" pitchFamily="34" charset="0"/>
              </a:rPr>
              <a:t>внимание!!!!!</a:t>
            </a:r>
            <a:endParaRPr lang="ru-RU" sz="4400" b="1" i="1" dirty="0">
              <a:solidFill>
                <a:schemeClr val="accent1"/>
              </a:solidFill>
              <a:cs typeface="MoolBoran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724</TotalTime>
  <Words>893</Words>
  <Application>Microsoft Office PowerPoint</Application>
  <PresentationFormat>Экран (4:3)</PresentationFormat>
  <Paragraphs>59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Georgia</vt:lpstr>
      <vt:lpstr>MoolBoran</vt:lpstr>
      <vt:lpstr>Times New Roman</vt:lpstr>
      <vt:lpstr>Воздушный поток</vt:lpstr>
      <vt:lpstr> ФОРМИРОВАНИЕ САМОСОЗНАНИЯ  У ПОДРОСТКА.  СОЦИАЛИЗАЦИЯ ПОДРОСТКОВ</vt:lpstr>
      <vt:lpstr>Содержание</vt:lpstr>
      <vt:lpstr>Самосознание</vt:lpstr>
      <vt:lpstr>Презентация PowerPoint</vt:lpstr>
      <vt:lpstr> Социализация – это процесс взаимодействия человека с окружающим миром. Начинающийся в младенчестве и заканчивающийся в глубокой старости процесс усвоения социальных ролей и культурных норм.   Личность человека, группа, общество представляют собой диалектическое единство. Личность также немыслима вне общества, вне группы, как общество и группы не существуют без личностей.   В основе единства этих трех слагаемых, в основе преломления и закрепления в личности требований общества, группы лежит процесс социализации личности.</vt:lpstr>
      <vt:lpstr>Презентация PowerPoint</vt:lpstr>
      <vt:lpstr>Функции социализации</vt:lpstr>
      <vt:lpstr>Структура социализации  личности.</vt:lpstr>
      <vt:lpstr>Презентация PowerPoint</vt:lpstr>
      <vt:lpstr>Презентация PowerPoint</vt:lpstr>
      <vt:lpstr>Особенности социализации в подростковом возрасте</vt:lpstr>
      <vt:lpstr>Презентация PowerPoint</vt:lpstr>
      <vt:lpstr>Возрастные        особенности социализации подростков </vt:lpstr>
      <vt:lpstr>Презентация PowerPoint</vt:lpstr>
      <vt:lpstr>Субкультура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САМОСОЗНАНИЯ У ПОДРОСТКОВ</dc:title>
  <dc:creator>SVETA</dc:creator>
  <cp:lastModifiedBy>pu90b</cp:lastModifiedBy>
  <cp:revision>93</cp:revision>
  <dcterms:created xsi:type="dcterms:W3CDTF">2017-12-06T12:29:45Z</dcterms:created>
  <dcterms:modified xsi:type="dcterms:W3CDTF">2022-01-24T05:02:21Z</dcterms:modified>
</cp:coreProperties>
</file>